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731" r:id="rId3"/>
    <p:sldId id="729" r:id="rId4"/>
    <p:sldId id="750" r:id="rId5"/>
    <p:sldId id="730" r:id="rId6"/>
    <p:sldId id="728" r:id="rId7"/>
    <p:sldId id="734" r:id="rId8"/>
    <p:sldId id="735" r:id="rId9"/>
    <p:sldId id="736" r:id="rId10"/>
    <p:sldId id="737" r:id="rId11"/>
    <p:sldId id="751" r:id="rId12"/>
    <p:sldId id="752" r:id="rId13"/>
    <p:sldId id="753" r:id="rId14"/>
    <p:sldId id="754" r:id="rId15"/>
    <p:sldId id="755" r:id="rId16"/>
    <p:sldId id="756" r:id="rId17"/>
    <p:sldId id="757" r:id="rId18"/>
    <p:sldId id="758" r:id="rId19"/>
    <p:sldId id="759" r:id="rId20"/>
    <p:sldId id="760" r:id="rId21"/>
    <p:sldId id="761" r:id="rId22"/>
    <p:sldId id="762" r:id="rId23"/>
    <p:sldId id="763" r:id="rId24"/>
    <p:sldId id="764" r:id="rId25"/>
    <p:sldId id="766" r:id="rId26"/>
    <p:sldId id="765" r:id="rId27"/>
    <p:sldId id="767" r:id="rId28"/>
    <p:sldId id="775" r:id="rId29"/>
    <p:sldId id="768" r:id="rId30"/>
    <p:sldId id="769" r:id="rId31"/>
    <p:sldId id="770" r:id="rId32"/>
    <p:sldId id="771" r:id="rId33"/>
    <p:sldId id="772" r:id="rId34"/>
    <p:sldId id="773" r:id="rId35"/>
    <p:sldId id="774" r:id="rId36"/>
    <p:sldId id="776" r:id="rId37"/>
    <p:sldId id="777" r:id="rId38"/>
    <p:sldId id="778" r:id="rId39"/>
    <p:sldId id="779" r:id="rId40"/>
    <p:sldId id="780" r:id="rId41"/>
    <p:sldId id="781" r:id="rId42"/>
    <p:sldId id="782" r:id="rId43"/>
    <p:sldId id="783" r:id="rId44"/>
    <p:sldId id="784" r:id="rId45"/>
    <p:sldId id="785" r:id="rId46"/>
    <p:sldId id="786" r:id="rId47"/>
    <p:sldId id="787" r:id="rId48"/>
    <p:sldId id="788" r:id="rId49"/>
    <p:sldId id="789" r:id="rId50"/>
    <p:sldId id="790" r:id="rId51"/>
    <p:sldId id="791" r:id="rId52"/>
    <p:sldId id="792" r:id="rId53"/>
    <p:sldId id="793" r:id="rId54"/>
    <p:sldId id="794" r:id="rId55"/>
    <p:sldId id="795" r:id="rId56"/>
    <p:sldId id="796" r:id="rId57"/>
    <p:sldId id="797" r:id="rId58"/>
    <p:sldId id="798" r:id="rId59"/>
    <p:sldId id="799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72"/>
  </p:normalViewPr>
  <p:slideViewPr>
    <p:cSldViewPr snapToGrid="0">
      <p:cViewPr varScale="1">
        <p:scale>
          <a:sx n="96" d="100"/>
          <a:sy n="96" d="100"/>
        </p:scale>
        <p:origin x="20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BE9F9-C3F6-004E-82F8-0D4C31FBE91D}" type="datetimeFigureOut">
              <a:rPr lang="en-US" smtClean="0"/>
              <a:t>3/17/25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B9045B-D429-654D-B875-E0DB9D8F5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628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78321-60EB-1E42-810F-4E97726F65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270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F9AD8-F518-2E63-F6DC-07A6EB3CD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1DF756-969B-ACB3-FC20-31C3A1557E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8E36C-5417-1B33-A3F0-9615A0EB8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3EE6-D749-114E-B76E-700B439EE625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E664F-1A36-A0C3-E16C-A400B4FD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9499A-14FE-2588-02A2-4DFC44C33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8CEA-E02C-F843-963C-A5273D5CC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35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4FC2-6B04-E97E-D347-8201EEE62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6993AC-C747-48AF-D962-B8A2FE2D6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82981-D01A-CEA8-2078-1DB84C780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3EE6-D749-114E-B76E-700B439EE625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97286-AAD7-36E8-7376-4A8E5CB5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F8F9D-26CF-0A72-0A23-D38741B15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8CEA-E02C-F843-963C-A5273D5CC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31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D1C01D-7719-4029-110D-0DEDA32F8D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D32764-BFF4-EBDD-6BC9-7C1CDCAA5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EC321-A17A-EEE3-FA48-5D32A198A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3EE6-D749-114E-B76E-700B439EE625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891970-4BF5-F2AC-6FC3-6CA122A2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3C30B-1586-CCFB-3005-E6D05CEA6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8CEA-E02C-F843-963C-A5273D5CC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71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7F09C-B3D1-FCBC-6FD1-A369D568E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97EBC-03BE-BB0E-7A7D-00F6A809C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00732-D7C2-F634-F915-6127665D0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3EE6-D749-114E-B76E-700B439EE625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F0266-CA6C-255F-7D34-7150274A4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696F7-1785-B429-8469-8C8AA7D41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8CEA-E02C-F843-963C-A5273D5CC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26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B50F7-5B42-94B5-28C3-1503D1D9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6B93BD-76C5-58A8-28C2-BF71FEA73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853D4-33D9-2D58-A8B5-E5657A554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3EE6-D749-114E-B76E-700B439EE625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7235D-F0AE-639C-992A-C3F3B3B2D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652FF-E477-2FC8-F7B8-86294C9BC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8CEA-E02C-F843-963C-A5273D5CC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23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6D377-339E-F405-1649-536DD7E6E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5C278-C980-347A-DB5B-CFF77BAA98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22E65D-44E1-7531-235E-32D9FED78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3B6C1-3120-FFAD-02D0-D04524EBD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3EE6-D749-114E-B76E-700B439EE625}" type="datetimeFigureOut">
              <a:rPr lang="en-US" smtClean="0"/>
              <a:t>3/17/25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63250-2E94-EB5D-EF1C-5A2535B08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53CEB-6410-CBF2-D194-913160592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8CEA-E02C-F843-963C-A5273D5CC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1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4D52F-9173-BF7F-29B4-F4E907387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5F44D-6A89-B427-B42C-F0EADC9F8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B08FB-443D-49C3-2BD2-5E290BE57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10DA21-49EB-C8B3-ADD7-6B2B1FEF46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933E72-8E49-C56C-3E0F-82DF701256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7A5009-550B-15DC-65E4-24606FB8A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3EE6-D749-114E-B76E-700B439EE625}" type="datetimeFigureOut">
              <a:rPr lang="en-US" smtClean="0"/>
              <a:t>3/17/25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DC11C1-4073-C087-D688-EB4ACFF9A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5D36AB-8A13-E3BD-45B8-A33DC1E60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8CEA-E02C-F843-963C-A5273D5CC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05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2F97E-FB50-2527-8654-7651BCFB2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692C4B-E937-04FC-DAD7-5D91B78A9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3EE6-D749-114E-B76E-700B439EE625}" type="datetimeFigureOut">
              <a:rPr lang="en-US" smtClean="0"/>
              <a:t>3/17/25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414A9E-8F6A-CAFB-5A44-A7DB10907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37225-4980-F215-567F-BC3C68F5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8CEA-E02C-F843-963C-A5273D5CC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71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84AB0E-BB55-6273-0104-9E28D6A3B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3EE6-D749-114E-B76E-700B439EE625}" type="datetimeFigureOut">
              <a:rPr lang="en-US" smtClean="0"/>
              <a:t>3/17/25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19A5D4-C6FF-77B7-C061-094DEC703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C8E3C-4803-EC63-D8DF-E01694D4A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8CEA-E02C-F843-963C-A5273D5CC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87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052CE-A68E-343E-8C78-B7E960DD4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55F5F-35DE-1DD2-6E2A-2EA8BC0C6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3708C-58A8-3494-A0DD-B44093012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9A17D-EF86-CE32-4060-16739D50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3EE6-D749-114E-B76E-700B439EE625}" type="datetimeFigureOut">
              <a:rPr lang="en-US" smtClean="0"/>
              <a:t>3/17/25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7AF19-F9EA-16A0-13B0-46404848F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C88A32-7181-3478-A17F-5CFAEB0A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8CEA-E02C-F843-963C-A5273D5CC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5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443E0-E20C-7A96-C12F-C34016981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10EF0D-B903-F869-CD40-AF6B693969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C5C26-FE29-0565-ADD1-E80EEE6C16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D7E8F6-F3E5-75F5-C82C-075A9B7B2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C3EE6-D749-114E-B76E-700B439EE625}" type="datetimeFigureOut">
              <a:rPr lang="en-US" smtClean="0"/>
              <a:t>3/17/25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958D4-43B5-76F5-E92E-B4388D2CB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A0606-3845-CE1A-FE62-758A3ABD4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8CEA-E02C-F843-963C-A5273D5CC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5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FD04D8-FC82-D741-D7B0-EE209DBF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2DB10-E707-D1B4-2B78-40F7AA57A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0D9E9-BD94-CE7F-A68B-399246ACF8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5C3EE6-D749-114E-B76E-700B439EE625}" type="datetimeFigureOut">
              <a:rPr lang="en-US" smtClean="0"/>
              <a:t>3/17/25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AAD02-AA01-73BD-8580-E5AC71BD52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2492D-26B8-9600-72B9-D366C6E96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488CEA-E02C-F843-963C-A5273D5CC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275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F27EC-969F-062E-32CF-D54D41C0FA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Mincut</a:t>
            </a:r>
            <a:r>
              <a:rPr lang="en-US" dirty="0"/>
              <a:t> treesort runs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F18A62-92C6-198B-85D5-362F757080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615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B71FCBC-DB6D-313B-5CEC-F7B914038F5B}"/>
              </a:ext>
            </a:extLst>
          </p:cNvPr>
          <p:cNvGrpSpPr/>
          <p:nvPr/>
        </p:nvGrpSpPr>
        <p:grpSpPr>
          <a:xfrm>
            <a:off x="338429" y="854110"/>
            <a:ext cx="11734301" cy="6003890"/>
            <a:chOff x="338429" y="854110"/>
            <a:chExt cx="11734301" cy="60038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4DFA68-C1E7-53E2-7393-1F293287A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50630"/>
            <a:stretch/>
          </p:blipFill>
          <p:spPr>
            <a:xfrm>
              <a:off x="338429" y="854110"/>
              <a:ext cx="11734301" cy="293680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FDAC04C-870D-83FA-0B4B-3C75619A4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8441" r="32013"/>
            <a:stretch/>
          </p:blipFill>
          <p:spPr>
            <a:xfrm>
              <a:off x="2216674" y="3790916"/>
              <a:ext cx="7977809" cy="306708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CEDD820-A3B4-DCC9-F83C-E055BF1FD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279" y="4251096"/>
              <a:ext cx="1052720" cy="2146723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ECAFFABA-0124-0495-89AF-0E01C81777BD}"/>
              </a:ext>
            </a:extLst>
          </p:cNvPr>
          <p:cNvSpPr txBox="1">
            <a:spLocks/>
          </p:cNvSpPr>
          <p:nvPr/>
        </p:nvSpPr>
        <p:spPr>
          <a:xfrm>
            <a:off x="787400" y="-125647"/>
            <a:ext cx="1152652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Less stable by host when reassortments are inferred less frequently</a:t>
            </a:r>
          </a:p>
        </p:txBody>
      </p:sp>
    </p:spTree>
    <p:extLst>
      <p:ext uri="{BB962C8B-B14F-4D97-AF65-F5344CB8AC3E}">
        <p14:creationId xmlns:p14="http://schemas.microsoft.com/office/powerpoint/2010/main" val="823573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D4572-C1F8-7B5C-336A-F248B931D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6DC5-2287-9617-98F2-7A59E8779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40" y="264096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NA </a:t>
            </a:r>
            <a:r>
              <a:rPr lang="en-US" dirty="0" err="1"/>
              <a:t>mincut</a:t>
            </a:r>
            <a:r>
              <a:rPr lang="en-US" dirty="0"/>
              <a:t> results:</a:t>
            </a:r>
          </a:p>
        </p:txBody>
      </p:sp>
    </p:spTree>
    <p:extLst>
      <p:ext uri="{BB962C8B-B14F-4D97-AF65-F5344CB8AC3E}">
        <p14:creationId xmlns:p14="http://schemas.microsoft.com/office/powerpoint/2010/main" val="558814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5A12FD-7A4B-9A41-45C6-28E545527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018" y="643466"/>
            <a:ext cx="93239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485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BEEECD-274C-9EC6-1A01-B9FF5B0D0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75" y="643466"/>
            <a:ext cx="1051145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91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AE2299-8752-6ABD-8D60-2EA30B2E7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7" y="643466"/>
            <a:ext cx="891370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31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A53C2E-85DA-4285-5D7C-980E54312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4" y="1749353"/>
            <a:ext cx="5828261" cy="3686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EC7D1F-ECFB-0D72-66D0-0A0FFB95B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5" y="1749353"/>
            <a:ext cx="5828261" cy="36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93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C18AEE-8A02-44C0-8932-F12E487CF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71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276BB8-7EB8-6A35-CFBD-45C33F1FF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29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D2478-039B-5381-7D79-A19B52583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A6CDA-FC0E-14E7-BBB2-DEDFFEFBE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40" y="264096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MP </a:t>
            </a:r>
            <a:r>
              <a:rPr lang="en-US" dirty="0" err="1"/>
              <a:t>mincut</a:t>
            </a:r>
            <a:r>
              <a:rPr lang="en-US" dirty="0"/>
              <a:t> results:</a:t>
            </a:r>
          </a:p>
        </p:txBody>
      </p:sp>
    </p:spTree>
    <p:extLst>
      <p:ext uri="{BB962C8B-B14F-4D97-AF65-F5344CB8AC3E}">
        <p14:creationId xmlns:p14="http://schemas.microsoft.com/office/powerpoint/2010/main" val="1254716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88AA70-F48D-7DBA-A257-EF6FDD7C25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019" y="643467"/>
            <a:ext cx="93239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75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EAB9-7F7C-19C6-6AF2-A7FF6CCE0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40" y="264096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HA </a:t>
            </a:r>
            <a:r>
              <a:rPr lang="en-US" dirty="0" err="1"/>
              <a:t>mincut</a:t>
            </a:r>
            <a:r>
              <a:rPr lang="en-US" dirty="0"/>
              <a:t> results:</a:t>
            </a:r>
          </a:p>
        </p:txBody>
      </p:sp>
    </p:spTree>
    <p:extLst>
      <p:ext uri="{BB962C8B-B14F-4D97-AF65-F5344CB8AC3E}">
        <p14:creationId xmlns:p14="http://schemas.microsoft.com/office/powerpoint/2010/main" val="2594263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D67126-8519-A25B-9566-6FABA6CF7F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76" y="643467"/>
            <a:ext cx="1051144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56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BAFF7-35BD-3555-A437-6C131AEB7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A807F-98F2-17E8-6F2F-D48A5C509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C08A5-344F-0414-C921-C69E927CD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31" y="534573"/>
            <a:ext cx="9537729" cy="595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0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E86F12-F739-F95C-5CD2-70A382992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5998304" cy="3782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7E2FB2-0ECE-501C-B870-9E85F9119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242" y="1690688"/>
            <a:ext cx="6054758" cy="378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43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31B39A-B560-D07F-A7C7-414AD7066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61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A4F0FB-C4D4-84BF-1142-5190F2FE6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58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5DA27B-A044-C58C-A883-417BED26A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16A06-D0FD-DE02-535B-549ED788D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40" y="264096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NP </a:t>
            </a:r>
            <a:r>
              <a:rPr lang="en-US" dirty="0" err="1"/>
              <a:t>mincut</a:t>
            </a:r>
            <a:r>
              <a:rPr lang="en-US" dirty="0"/>
              <a:t> results:</a:t>
            </a:r>
          </a:p>
        </p:txBody>
      </p:sp>
    </p:spTree>
    <p:extLst>
      <p:ext uri="{BB962C8B-B14F-4D97-AF65-F5344CB8AC3E}">
        <p14:creationId xmlns:p14="http://schemas.microsoft.com/office/powerpoint/2010/main" val="1226368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45D72B-3969-92D0-734B-149FB682F5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019" y="643467"/>
            <a:ext cx="93239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92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AFE1DA-08B1-1E13-D4F7-AABDB37F06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76" y="643467"/>
            <a:ext cx="1051144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72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D18A11-5087-1AEC-9CAA-34868289E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55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614C67-27BE-4AE6-48B8-3E9D9730B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496" y="1674191"/>
            <a:ext cx="6125504" cy="39314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E6DCFD-8821-B3D7-5015-19F154E25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4191"/>
            <a:ext cx="6066496" cy="382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684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89580-5619-5D83-60A1-6285D5EAB7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5C025-E960-7C9E-1597-1D3A1F87E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62" y="0"/>
            <a:ext cx="10515600" cy="1325563"/>
          </a:xfrm>
        </p:spPr>
        <p:txBody>
          <a:bodyPr/>
          <a:lstStyle/>
          <a:p>
            <a:r>
              <a:rPr lang="en-US" dirty="0"/>
              <a:t>How many overall reassortment events are being inferred between runs?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D29DB1-25E9-7BE8-B08A-6902A1850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61" y="1630065"/>
            <a:ext cx="7772400" cy="46050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A8A7A15-57B1-5CCC-3624-D37A719EADC0}"/>
              </a:ext>
            </a:extLst>
          </p:cNvPr>
          <p:cNvSpPr/>
          <p:nvPr/>
        </p:nvSpPr>
        <p:spPr>
          <a:xfrm>
            <a:off x="9727096" y="1987826"/>
            <a:ext cx="437321" cy="119270"/>
          </a:xfrm>
          <a:prstGeom prst="rect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894125-F2EE-DB57-9E1F-9EA00AC8C45E}"/>
              </a:ext>
            </a:extLst>
          </p:cNvPr>
          <p:cNvSpPr/>
          <p:nvPr/>
        </p:nvSpPr>
        <p:spPr>
          <a:xfrm>
            <a:off x="9727096" y="2293952"/>
            <a:ext cx="437321" cy="119270"/>
          </a:xfrm>
          <a:prstGeom prst="rect">
            <a:avLst/>
          </a:prstGeom>
          <a:solidFill>
            <a:srgbClr val="ACD9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37769D-EFC5-0510-40C3-4FEB29587F42}"/>
              </a:ext>
            </a:extLst>
          </p:cNvPr>
          <p:cNvSpPr/>
          <p:nvPr/>
        </p:nvSpPr>
        <p:spPr>
          <a:xfrm>
            <a:off x="9727096" y="2600078"/>
            <a:ext cx="437321" cy="119270"/>
          </a:xfrm>
          <a:prstGeom prst="rect">
            <a:avLst/>
          </a:prstGeom>
          <a:solidFill>
            <a:srgbClr val="0000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1AAAE7-4427-D33F-1B89-17D6AF245E8D}"/>
              </a:ext>
            </a:extLst>
          </p:cNvPr>
          <p:cNvSpPr txBox="1"/>
          <p:nvPr/>
        </p:nvSpPr>
        <p:spPr>
          <a:xfrm>
            <a:off x="10164417" y="1831192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2E6DDE-C7BC-7B79-B5CB-76380AA35B26}"/>
              </a:ext>
            </a:extLst>
          </p:cNvPr>
          <p:cNvSpPr txBox="1"/>
          <p:nvPr/>
        </p:nvSpPr>
        <p:spPr>
          <a:xfrm>
            <a:off x="10164417" y="2138441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836977-0613-5C08-D32E-387CDEC4B401}"/>
              </a:ext>
            </a:extLst>
          </p:cNvPr>
          <p:cNvSpPr txBox="1"/>
          <p:nvPr/>
        </p:nvSpPr>
        <p:spPr>
          <a:xfrm>
            <a:off x="10164417" y="2454727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Leaves</a:t>
            </a:r>
          </a:p>
        </p:txBody>
      </p:sp>
    </p:spTree>
    <p:extLst>
      <p:ext uri="{BB962C8B-B14F-4D97-AF65-F5344CB8AC3E}">
        <p14:creationId xmlns:p14="http://schemas.microsoft.com/office/powerpoint/2010/main" val="2277382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2CB872-BC26-11DC-DF9B-B151A5456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45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7C49D7-79DC-5976-ED42-0B3F37CB9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17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B8523-FBC0-99E8-324B-06B811E72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1C5A-7A95-6285-93FC-4ED1E5357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40" y="264096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PB1 </a:t>
            </a:r>
            <a:r>
              <a:rPr lang="en-US" dirty="0" err="1"/>
              <a:t>mincut</a:t>
            </a:r>
            <a:r>
              <a:rPr lang="en-US" dirty="0"/>
              <a:t> results:</a:t>
            </a:r>
          </a:p>
        </p:txBody>
      </p:sp>
    </p:spTree>
    <p:extLst>
      <p:ext uri="{BB962C8B-B14F-4D97-AF65-F5344CB8AC3E}">
        <p14:creationId xmlns:p14="http://schemas.microsoft.com/office/powerpoint/2010/main" val="2922222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79DF1-ED13-1A8D-9621-6DE871E3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77AEF-5BB4-99B7-6F86-DC4AAA7DC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D074A-2F7C-4DB3-54AA-A8618DA40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039" y="502892"/>
            <a:ext cx="9799980" cy="585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42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61E384-CE84-F39A-8BC8-4F9E17C63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76" y="643467"/>
            <a:ext cx="1051144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814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1EB44-D83E-D809-4B4E-5E808481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AEB59-E091-5580-39F5-FCA4384E5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65C62-553F-436D-829F-B20C4D913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302" y="365125"/>
            <a:ext cx="9549019" cy="596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45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93DB25-A35E-E29A-B931-B321DC041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27200"/>
            <a:ext cx="5917924" cy="3696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C7428A-8B12-733B-172B-6CAC5541D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4" y="1690688"/>
            <a:ext cx="6035536" cy="380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458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D633F3-D7F9-076E-F4FF-DE2FAB3D6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28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6E1BAD-0BC0-3E32-35BF-B605A8D54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798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8383B-143A-92DD-07A8-D816D62C6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8BFE2-BEB8-84D3-AE03-87E5687F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40" y="264096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 </a:t>
            </a:r>
            <a:r>
              <a:rPr lang="en-US" dirty="0" err="1"/>
              <a:t>mincut</a:t>
            </a:r>
            <a:r>
              <a:rPr lang="en-US" dirty="0"/>
              <a:t> results:</a:t>
            </a:r>
          </a:p>
        </p:txBody>
      </p:sp>
    </p:spTree>
    <p:extLst>
      <p:ext uri="{BB962C8B-B14F-4D97-AF65-F5344CB8AC3E}">
        <p14:creationId xmlns:p14="http://schemas.microsoft.com/office/powerpoint/2010/main" val="3770120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F5A1E-9C9F-2D22-F86E-8EAB20A7F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FEAA-7D72-B631-E878-6E80C15E1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995"/>
            <a:ext cx="1151194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Preliminary fitness analysis:</a:t>
            </a:r>
            <a:br>
              <a:rPr lang="en-US" dirty="0"/>
            </a:br>
            <a:r>
              <a:rPr lang="en-US" sz="3600" dirty="0"/>
              <a:t>we see similar amounts of reassortment inferred on nodes and leaves 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38C907-94BC-95B2-E267-2B94B9C8D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461" y="1630065"/>
            <a:ext cx="7772400" cy="46050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F7E68F-98FC-4823-87A1-5EF5F80E0086}"/>
              </a:ext>
            </a:extLst>
          </p:cNvPr>
          <p:cNvSpPr/>
          <p:nvPr/>
        </p:nvSpPr>
        <p:spPr>
          <a:xfrm>
            <a:off x="9727096" y="1987826"/>
            <a:ext cx="437321" cy="119270"/>
          </a:xfrm>
          <a:prstGeom prst="rect">
            <a:avLst/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BC2FD7-D096-8B46-C646-463E6942CA3A}"/>
              </a:ext>
            </a:extLst>
          </p:cNvPr>
          <p:cNvSpPr/>
          <p:nvPr/>
        </p:nvSpPr>
        <p:spPr>
          <a:xfrm>
            <a:off x="9727096" y="2293952"/>
            <a:ext cx="437321" cy="119270"/>
          </a:xfrm>
          <a:prstGeom prst="rect">
            <a:avLst/>
          </a:prstGeom>
          <a:solidFill>
            <a:srgbClr val="ACD9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049712-AD42-2552-FEA7-048CEB185205}"/>
              </a:ext>
            </a:extLst>
          </p:cNvPr>
          <p:cNvSpPr/>
          <p:nvPr/>
        </p:nvSpPr>
        <p:spPr>
          <a:xfrm>
            <a:off x="9727096" y="2600078"/>
            <a:ext cx="437321" cy="119270"/>
          </a:xfrm>
          <a:prstGeom prst="rect">
            <a:avLst/>
          </a:prstGeom>
          <a:solidFill>
            <a:srgbClr val="00008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A86B0-6BEA-14CC-BA7A-74E7C7FC42FF}"/>
              </a:ext>
            </a:extLst>
          </p:cNvPr>
          <p:cNvSpPr txBox="1"/>
          <p:nvPr/>
        </p:nvSpPr>
        <p:spPr>
          <a:xfrm>
            <a:off x="10164417" y="1831192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64B6FF-7894-6DBE-81D4-91A00845A3D6}"/>
              </a:ext>
            </a:extLst>
          </p:cNvPr>
          <p:cNvSpPr txBox="1"/>
          <p:nvPr/>
        </p:nvSpPr>
        <p:spPr>
          <a:xfrm>
            <a:off x="10164417" y="2138441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C83F4-B07B-9301-903A-B6D2C4CDECB4}"/>
              </a:ext>
            </a:extLst>
          </p:cNvPr>
          <p:cNvSpPr txBox="1"/>
          <p:nvPr/>
        </p:nvSpPr>
        <p:spPr>
          <a:xfrm>
            <a:off x="10164417" y="2454727"/>
            <a:ext cx="129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Leaves</a:t>
            </a:r>
          </a:p>
        </p:txBody>
      </p:sp>
    </p:spTree>
    <p:extLst>
      <p:ext uri="{BB962C8B-B14F-4D97-AF65-F5344CB8AC3E}">
        <p14:creationId xmlns:p14="http://schemas.microsoft.com/office/powerpoint/2010/main" val="2034961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CFBD1A-84E6-2983-C663-77771A523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018" y="643466"/>
            <a:ext cx="93239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524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D80EA4-2BAB-16EB-1E0E-0650C40380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75" y="643466"/>
            <a:ext cx="1051145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44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AC6113-9EB3-43FC-B01B-0BA940029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768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594D-89AC-CE30-EA1E-7470C81A9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98098-ABFB-A5CA-EE60-7C415789D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DF3336-9ED7-E62F-093A-783A170FB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804" y="1918391"/>
            <a:ext cx="6029678" cy="3766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42F6FB-6035-DB86-AE5B-E04337239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96" y="1918391"/>
            <a:ext cx="5982804" cy="37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87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EAA460-C610-AF3A-C09B-4845C56C8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42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F231C1-42D4-D128-A3B2-AD4317E7A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37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00923-483D-C83C-2522-853DD2E33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921C0-7B1F-76A4-C517-1EC4BD0B3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40" y="264096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PB2 </a:t>
            </a:r>
            <a:r>
              <a:rPr lang="en-US" dirty="0" err="1"/>
              <a:t>mincut</a:t>
            </a:r>
            <a:r>
              <a:rPr lang="en-US" dirty="0"/>
              <a:t> results:</a:t>
            </a:r>
          </a:p>
        </p:txBody>
      </p:sp>
    </p:spTree>
    <p:extLst>
      <p:ext uri="{BB962C8B-B14F-4D97-AF65-F5344CB8AC3E}">
        <p14:creationId xmlns:p14="http://schemas.microsoft.com/office/powerpoint/2010/main" val="2755925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F571F7-4CB0-3ECA-F366-06E1AB113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018" y="643466"/>
            <a:ext cx="93239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97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EA48A1-EC86-55F8-699D-7EB28C993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76" y="643467"/>
            <a:ext cx="1051144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63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099249-5FCB-60AB-C9E3-0DED43975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7" y="643466"/>
            <a:ext cx="891370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17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DC1723-8E74-396E-9795-C421A8DA5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360" y="233547"/>
            <a:ext cx="7772400" cy="63909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302D54-7323-6113-5731-43B7B4B4E752}"/>
              </a:ext>
            </a:extLst>
          </p:cNvPr>
          <p:cNvSpPr txBox="1"/>
          <p:nvPr/>
        </p:nvSpPr>
        <p:spPr>
          <a:xfrm>
            <a:off x="342073" y="807476"/>
            <a:ext cx="3235960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Are the same leaves being inferred as reassorted?</a:t>
            </a:r>
          </a:p>
          <a:p>
            <a:endParaRPr lang="en-US" sz="2000" dirty="0"/>
          </a:p>
          <a:p>
            <a:r>
              <a:rPr lang="en-US" sz="2000" dirty="0"/>
              <a:t>(sorry for the heat map)</a:t>
            </a:r>
          </a:p>
          <a:p>
            <a:endParaRPr lang="en-US" sz="2000" dirty="0"/>
          </a:p>
          <a:p>
            <a:r>
              <a:rPr lang="en-US" sz="2000" dirty="0"/>
              <a:t>This is confusing but the square is a how many total leaves differ between two runs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combined it so I wouldn’t have twice as many squares</a:t>
            </a:r>
          </a:p>
        </p:txBody>
      </p:sp>
    </p:spTree>
    <p:extLst>
      <p:ext uri="{BB962C8B-B14F-4D97-AF65-F5344CB8AC3E}">
        <p14:creationId xmlns:p14="http://schemas.microsoft.com/office/powerpoint/2010/main" val="33881429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4244CA-22C3-1B87-7961-37BD62E86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294B0-34ED-EAF6-BDBA-52D32A8A3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331DE-0412-8277-AC3D-CA930595A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9" y="1795210"/>
            <a:ext cx="6034856" cy="3817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EB1FB4-B14B-E175-4C4E-54B32DB77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525" y="1817840"/>
            <a:ext cx="6034856" cy="377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14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BCCC51-73A0-26F3-0887-1F63ABFB3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216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343AF1-0CF4-00B1-8BD5-3A64B3706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312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57FE6-AE10-D5E7-2988-C28AB7EAF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2592D-1BD5-3D76-7C7C-602410363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640" y="264096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NS </a:t>
            </a:r>
            <a:r>
              <a:rPr lang="en-US" dirty="0" err="1"/>
              <a:t>mincut</a:t>
            </a:r>
            <a:r>
              <a:rPr lang="en-US" dirty="0"/>
              <a:t> results:</a:t>
            </a:r>
          </a:p>
        </p:txBody>
      </p:sp>
    </p:spTree>
    <p:extLst>
      <p:ext uri="{BB962C8B-B14F-4D97-AF65-F5344CB8AC3E}">
        <p14:creationId xmlns:p14="http://schemas.microsoft.com/office/powerpoint/2010/main" val="39532335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BCD7D9-6BF5-69C7-40C3-09B0EB621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018" y="643466"/>
            <a:ext cx="932396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524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C87768-4B6B-A47C-E17A-3C160EE82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76" y="643467"/>
            <a:ext cx="1051144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64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4FAF67-CAD8-7313-AB91-5A33CD3B6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9148" y="643467"/>
            <a:ext cx="89137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518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0368-8280-382C-23B6-E2B7EA00C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41462-0FC7-0539-1FAE-E92910A33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0ED15E-A02D-4D2C-09AC-6E8B29597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9055"/>
            <a:ext cx="6096000" cy="3844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BE0B16-2273-E903-23D4-99142F64D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9055"/>
            <a:ext cx="6180550" cy="389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077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B6F4BD-6F86-F1DE-3C4B-4408F4864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217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16285F-11EA-7DA4-E100-DD4ED4FB1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33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E4F21-F1F1-3026-6566-5360CDAD8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762" y="0"/>
            <a:ext cx="10515600" cy="1325563"/>
          </a:xfrm>
        </p:spPr>
        <p:txBody>
          <a:bodyPr/>
          <a:lstStyle/>
          <a:p>
            <a:r>
              <a:rPr lang="en-US" dirty="0"/>
              <a:t>How many reassortment events by segment are being inferred between runs?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7AE9165-42D2-BC4B-D65D-E7579633CCF6}"/>
              </a:ext>
            </a:extLst>
          </p:cNvPr>
          <p:cNvGrpSpPr/>
          <p:nvPr/>
        </p:nvGrpSpPr>
        <p:grpSpPr>
          <a:xfrm>
            <a:off x="2289432" y="1438363"/>
            <a:ext cx="9902568" cy="5111427"/>
            <a:chOff x="1416794" y="1410092"/>
            <a:chExt cx="9902568" cy="511142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8EE27A-E4C0-0CAA-2C7E-F07F1D0B8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380" b="48598"/>
            <a:stretch/>
          </p:blipFill>
          <p:spPr>
            <a:xfrm>
              <a:off x="1416794" y="1410092"/>
              <a:ext cx="9902568" cy="258026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1B31C3C-A183-BF26-7615-6E76AD0D3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0978" r="32012"/>
            <a:stretch/>
          </p:blipFill>
          <p:spPr>
            <a:xfrm>
              <a:off x="2729718" y="3941257"/>
              <a:ext cx="6732564" cy="2580262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3F4BFC0-EF23-A464-53F6-9720ACB59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505" y="1454898"/>
            <a:ext cx="1929927" cy="502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73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F6314B-8282-110F-AA9D-69C8F20D4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16" y="1295490"/>
            <a:ext cx="8621367" cy="5326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EEEB32-3790-EBB0-0ABF-CE87F9048AA3}"/>
              </a:ext>
            </a:extLst>
          </p:cNvPr>
          <p:cNvSpPr txBox="1"/>
          <p:nvPr/>
        </p:nvSpPr>
        <p:spPr>
          <a:xfrm>
            <a:off x="1300479" y="223520"/>
            <a:ext cx="86213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Reassortments by host are for the most part stable between runs</a:t>
            </a:r>
          </a:p>
        </p:txBody>
      </p:sp>
    </p:spTree>
    <p:extLst>
      <p:ext uri="{BB962C8B-B14F-4D97-AF65-F5344CB8AC3E}">
        <p14:creationId xmlns:p14="http://schemas.microsoft.com/office/powerpoint/2010/main" val="387690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604204-2505-0102-0FC7-45859ED75141}"/>
              </a:ext>
            </a:extLst>
          </p:cNvPr>
          <p:cNvSpPr txBox="1"/>
          <p:nvPr/>
        </p:nvSpPr>
        <p:spPr>
          <a:xfrm>
            <a:off x="1608951" y="1159953"/>
            <a:ext cx="8621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This extends to reassortments on leaves vs nodes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0779C3-9130-8DFA-D0AB-EABFF94FA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63" y="2286138"/>
            <a:ext cx="5944337" cy="36773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56ACCB-3139-C39A-85C2-FF9120F1D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86138"/>
            <a:ext cx="5944337" cy="372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06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EA958-62BE-6C24-0BF9-F20BBE5B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73" y="-169592"/>
            <a:ext cx="11353800" cy="1325563"/>
          </a:xfrm>
        </p:spPr>
        <p:txBody>
          <a:bodyPr/>
          <a:lstStyle/>
          <a:p>
            <a:r>
              <a:rPr lang="en-US" dirty="0"/>
              <a:t>Reassortments are stable by host across genome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6D4123-B8C5-19AE-1AB6-56DC58F87F2D}"/>
              </a:ext>
            </a:extLst>
          </p:cNvPr>
          <p:cNvGrpSpPr/>
          <p:nvPr/>
        </p:nvGrpSpPr>
        <p:grpSpPr>
          <a:xfrm>
            <a:off x="416614" y="882795"/>
            <a:ext cx="11639310" cy="5910540"/>
            <a:chOff x="416614" y="882795"/>
            <a:chExt cx="11639310" cy="591054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78115D3-1006-4DC0-BD5D-CB354836D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50454"/>
            <a:stretch/>
          </p:blipFill>
          <p:spPr>
            <a:xfrm>
              <a:off x="416614" y="882795"/>
              <a:ext cx="11639310" cy="290857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B3ECAE-EFEA-5D39-1915-482E99587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48864" r="31849" b="-1"/>
            <a:stretch/>
          </p:blipFill>
          <p:spPr>
            <a:xfrm>
              <a:off x="2270141" y="3791371"/>
              <a:ext cx="7932256" cy="30019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8BC193-62B9-DA78-6080-C58B3AC59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8916" y="4082359"/>
              <a:ext cx="1052720" cy="2146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339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</TotalTime>
  <Words>161</Words>
  <Application>Microsoft Macintosh PowerPoint</Application>
  <PresentationFormat>Widescreen</PresentationFormat>
  <Paragraphs>28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Aptos</vt:lpstr>
      <vt:lpstr>Aptos Display</vt:lpstr>
      <vt:lpstr>Arial</vt:lpstr>
      <vt:lpstr>Office Theme</vt:lpstr>
      <vt:lpstr>Mincut treesort runs </vt:lpstr>
      <vt:lpstr>HA mincut results:</vt:lpstr>
      <vt:lpstr>How many overall reassortment events are being inferred between runs? </vt:lpstr>
      <vt:lpstr>Preliminary fitness analysis: we see similar amounts of reassortment inferred on nodes and leaves </vt:lpstr>
      <vt:lpstr>PowerPoint Presentation</vt:lpstr>
      <vt:lpstr>How many reassortment events by segment are being inferred between runs? </vt:lpstr>
      <vt:lpstr>PowerPoint Presentation</vt:lpstr>
      <vt:lpstr>PowerPoint Presentation</vt:lpstr>
      <vt:lpstr>Reassortments are stable by host across genome</vt:lpstr>
      <vt:lpstr>PowerPoint Presentation</vt:lpstr>
      <vt:lpstr>NA mincut results: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MP mincut results: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NP mincut results: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PB1 mincut results: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 mincut results: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PB2 mincut results: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NS mincut results: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Maltepes, Maria Anna</dc:creator>
  <cp:lastModifiedBy>Maltepes, Maria Anna</cp:lastModifiedBy>
  <cp:revision>2</cp:revision>
  <dcterms:created xsi:type="dcterms:W3CDTF">2025-03-17T19:59:03Z</dcterms:created>
  <dcterms:modified xsi:type="dcterms:W3CDTF">2025-03-18T16:27:47Z</dcterms:modified>
</cp:coreProperties>
</file>